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6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4" r:id="rId38"/>
    <p:sldId id="296" r:id="rId39"/>
    <p:sldId id="297" r:id="rId40"/>
    <p:sldId id="299" r:id="rId41"/>
    <p:sldId id="298" r:id="rId42"/>
    <p:sldId id="300" r:id="rId43"/>
    <p:sldId id="291" r:id="rId44"/>
  </p:sldIdLst>
  <p:sldSz cx="9144000" cy="5143500" type="screen16x9"/>
  <p:notesSz cx="6858000" cy="9144000"/>
  <p:embeddedFontLst>
    <p:embeddedFont>
      <p:font typeface="BenchNine" panose="020B0604020202020204" charset="0"/>
      <p:regular r:id="rId46"/>
      <p:bold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Garamond" panose="02020404030301010803" pitchFamily="18" charset="0"/>
      <p:regular r:id="rId52"/>
      <p:bold r:id="rId53"/>
      <p:italic r:id="rId54"/>
    </p:embeddedFont>
    <p:embeddedFont>
      <p:font typeface="Montserrat" panose="020B0604020202020204" charset="0"/>
      <p:regular r:id="rId55"/>
      <p:bold r:id="rId56"/>
      <p:italic r:id="rId57"/>
      <p:boldItalic r:id="rId58"/>
    </p:embeddedFont>
    <p:embeddedFont>
      <p:font typeface="Montserrat SemiBold" panose="020B0604020202020204" charset="0"/>
      <p:regular r:id="rId59"/>
      <p:bold r:id="rId60"/>
      <p:italic r:id="rId61"/>
      <p:boldItalic r:id="rId62"/>
    </p:embeddedFont>
    <p:embeddedFont>
      <p:font typeface="Muli" panose="020B0604020202020204" charset="0"/>
      <p:regular r:id="rId63"/>
      <p:bold r:id="rId64"/>
      <p:italic r:id="rId65"/>
      <p:boldItalic r:id="rId66"/>
    </p:embeddedFont>
    <p:embeddedFont>
      <p:font typeface="Open Sans" panose="020B060402020202020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0" autoAdjust="0"/>
    <p:restoredTop sz="94650" autoAdjust="0"/>
  </p:normalViewPr>
  <p:slideViewPr>
    <p:cSldViewPr snapToGrid="0">
      <p:cViewPr varScale="1">
        <p:scale>
          <a:sx n="136" d="100"/>
          <a:sy n="136" d="100"/>
        </p:scale>
        <p:origin x="86" y="6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7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2AAA1-2B60-4B6A-8605-35C95B88AB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227DAFA-ABE0-4DAF-B0BA-4D988A86F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An extensible HTML5 e-learning framework for developers.</a:t>
          </a:r>
          <a:endParaRPr lang="en-US" dirty="0"/>
        </a:p>
      </dgm:t>
    </dgm:pt>
    <dgm:pt modelId="{23E3C2A2-24DD-41AB-A454-E2255F0CDDC7}" type="parTrans" cxnId="{FBEFF616-4753-4C62-B173-4C792F34576E}">
      <dgm:prSet/>
      <dgm:spPr/>
      <dgm:t>
        <a:bodyPr/>
        <a:lstStyle/>
        <a:p>
          <a:endParaRPr lang="en-US"/>
        </a:p>
      </dgm:t>
    </dgm:pt>
    <dgm:pt modelId="{116A3DE9-FEDB-4863-A92C-D6962CC9B15F}" type="sibTrans" cxnId="{FBEFF616-4753-4C62-B173-4C792F34576E}">
      <dgm:prSet/>
      <dgm:spPr/>
      <dgm:t>
        <a:bodyPr/>
        <a:lstStyle/>
        <a:p>
          <a:endParaRPr lang="en-US"/>
        </a:p>
      </dgm:t>
    </dgm:pt>
    <dgm:pt modelId="{75D67A44-2693-4BAA-87D3-CA291DC61D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creates HTML5 e-learning courses</a:t>
          </a:r>
        </a:p>
      </dgm:t>
    </dgm:pt>
    <dgm:pt modelId="{39814DB4-F353-42D9-A4DB-674C23F1CEE2}" type="parTrans" cxnId="{04CA08F4-7658-4FFB-9FC0-2235AD975296}">
      <dgm:prSet/>
      <dgm:spPr/>
      <dgm:t>
        <a:bodyPr/>
        <a:lstStyle/>
        <a:p>
          <a:endParaRPr lang="en-US"/>
        </a:p>
      </dgm:t>
    </dgm:pt>
    <dgm:pt modelId="{D1130345-81BE-45AC-93ED-D97F8AD3A573}" type="sibTrans" cxnId="{04CA08F4-7658-4FFB-9FC0-2235AD975296}">
      <dgm:prSet/>
      <dgm:spPr/>
      <dgm:t>
        <a:bodyPr/>
        <a:lstStyle/>
        <a:p>
          <a:endParaRPr lang="en-US"/>
        </a:p>
      </dgm:t>
    </dgm:pt>
    <dgm:pt modelId="{639746FB-7B04-4FC5-BA26-58D3C79344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delivered with a web server or a with SCORM compliant learning management system</a:t>
          </a:r>
        </a:p>
      </dgm:t>
    </dgm:pt>
    <dgm:pt modelId="{068B31E2-C6F9-45CE-8F98-A44F82317B9A}" type="parTrans" cxnId="{EFB5A739-03DD-497B-B493-1637F70E76DA}">
      <dgm:prSet/>
      <dgm:spPr/>
      <dgm:t>
        <a:bodyPr/>
        <a:lstStyle/>
        <a:p>
          <a:endParaRPr lang="en-US"/>
        </a:p>
      </dgm:t>
    </dgm:pt>
    <dgm:pt modelId="{6DE1FFDB-49C8-40B4-B9B5-BD721EBFE639}" type="sibTrans" cxnId="{EFB5A739-03DD-497B-B493-1637F70E76DA}">
      <dgm:prSet/>
      <dgm:spPr/>
      <dgm:t>
        <a:bodyPr/>
        <a:lstStyle/>
        <a:p>
          <a:endParaRPr lang="en-US"/>
        </a:p>
      </dgm:t>
    </dgm:pt>
    <dgm:pt modelId="{96FC3550-4125-4364-AFED-F18EB9EF56C5}" type="pres">
      <dgm:prSet presAssocID="{1812AAA1-2B60-4B6A-8605-35C95B88AB41}" presName="root" presStyleCnt="0">
        <dgm:presLayoutVars>
          <dgm:dir/>
          <dgm:resizeHandles val="exact"/>
        </dgm:presLayoutVars>
      </dgm:prSet>
      <dgm:spPr/>
    </dgm:pt>
    <dgm:pt modelId="{1AAD5B95-88FF-4260-A883-C11E9BEA1634}" type="pres">
      <dgm:prSet presAssocID="{2227DAFA-ABE0-4DAF-B0BA-4D988A86F31C}" presName="compNode" presStyleCnt="0"/>
      <dgm:spPr/>
    </dgm:pt>
    <dgm:pt modelId="{E49D439C-3B3D-4A64-8D8F-C8A84282C73D}" type="pres">
      <dgm:prSet presAssocID="{2227DAFA-ABE0-4DAF-B0BA-4D988A86F31C}" presName="bgRect" presStyleLbl="bgShp" presStyleIdx="0" presStyleCnt="3"/>
      <dgm:spPr/>
    </dgm:pt>
    <dgm:pt modelId="{249985EB-188C-480B-B2BF-FCB57883C48E}" type="pres">
      <dgm:prSet presAssocID="{2227DAFA-ABE0-4DAF-B0BA-4D988A86F3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CFD96D3-6B54-487C-B115-B05DFA713D4C}" type="pres">
      <dgm:prSet presAssocID="{2227DAFA-ABE0-4DAF-B0BA-4D988A86F31C}" presName="spaceRect" presStyleCnt="0"/>
      <dgm:spPr/>
    </dgm:pt>
    <dgm:pt modelId="{276C2ECA-D671-4DBF-88DD-F4694B6757E6}" type="pres">
      <dgm:prSet presAssocID="{2227DAFA-ABE0-4DAF-B0BA-4D988A86F31C}" presName="parTx" presStyleLbl="revTx" presStyleIdx="0" presStyleCnt="3">
        <dgm:presLayoutVars>
          <dgm:chMax val="0"/>
          <dgm:chPref val="0"/>
        </dgm:presLayoutVars>
      </dgm:prSet>
      <dgm:spPr/>
    </dgm:pt>
    <dgm:pt modelId="{C38AB279-5855-41A4-9372-600E3C4AFCB9}" type="pres">
      <dgm:prSet presAssocID="{116A3DE9-FEDB-4863-A92C-D6962CC9B15F}" presName="sibTrans" presStyleCnt="0"/>
      <dgm:spPr/>
    </dgm:pt>
    <dgm:pt modelId="{50D9971B-F7D4-423E-8148-513E007F5A10}" type="pres">
      <dgm:prSet presAssocID="{75D67A44-2693-4BAA-87D3-CA291DC61D4C}" presName="compNode" presStyleCnt="0"/>
      <dgm:spPr/>
    </dgm:pt>
    <dgm:pt modelId="{3DAA9E97-0476-4A84-AF9E-40A2AE011D57}" type="pres">
      <dgm:prSet presAssocID="{75D67A44-2693-4BAA-87D3-CA291DC61D4C}" presName="bgRect" presStyleLbl="bgShp" presStyleIdx="1" presStyleCnt="3"/>
      <dgm:spPr/>
    </dgm:pt>
    <dgm:pt modelId="{982E4D5C-E18F-480F-8A19-635A82A0849A}" type="pres">
      <dgm:prSet presAssocID="{75D67A44-2693-4BAA-87D3-CA291DC61D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8352495-6807-4511-8FFF-3EE1AB4E2FFB}" type="pres">
      <dgm:prSet presAssocID="{75D67A44-2693-4BAA-87D3-CA291DC61D4C}" presName="spaceRect" presStyleCnt="0"/>
      <dgm:spPr/>
    </dgm:pt>
    <dgm:pt modelId="{CF2AD763-6922-4A29-B2B1-7D399F7E8F62}" type="pres">
      <dgm:prSet presAssocID="{75D67A44-2693-4BAA-87D3-CA291DC61D4C}" presName="parTx" presStyleLbl="revTx" presStyleIdx="1" presStyleCnt="3">
        <dgm:presLayoutVars>
          <dgm:chMax val="0"/>
          <dgm:chPref val="0"/>
        </dgm:presLayoutVars>
      </dgm:prSet>
      <dgm:spPr/>
    </dgm:pt>
    <dgm:pt modelId="{35B9CF75-7D5E-4E47-B080-15B565D1756F}" type="pres">
      <dgm:prSet presAssocID="{D1130345-81BE-45AC-93ED-D97F8AD3A573}" presName="sibTrans" presStyleCnt="0"/>
      <dgm:spPr/>
    </dgm:pt>
    <dgm:pt modelId="{A2DF5D77-46F1-4C66-A460-9D1B2EEBC608}" type="pres">
      <dgm:prSet presAssocID="{639746FB-7B04-4FC5-BA26-58D3C793449E}" presName="compNode" presStyleCnt="0"/>
      <dgm:spPr/>
    </dgm:pt>
    <dgm:pt modelId="{D1D01A87-7203-4298-BFE3-DEC4C26F38BC}" type="pres">
      <dgm:prSet presAssocID="{639746FB-7B04-4FC5-BA26-58D3C793449E}" presName="bgRect" presStyleLbl="bgShp" presStyleIdx="2" presStyleCnt="3"/>
      <dgm:spPr/>
    </dgm:pt>
    <dgm:pt modelId="{54C06C73-8456-4EB4-9624-67FD3BDDF60F}" type="pres">
      <dgm:prSet presAssocID="{639746FB-7B04-4FC5-BA26-58D3C79344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DD3DC29-1DA9-4562-B2A6-65B71E43CF0A}" type="pres">
      <dgm:prSet presAssocID="{639746FB-7B04-4FC5-BA26-58D3C793449E}" presName="spaceRect" presStyleCnt="0"/>
      <dgm:spPr/>
    </dgm:pt>
    <dgm:pt modelId="{2BDF8CDE-0FC4-4F63-B7D5-56302440585A}" type="pres">
      <dgm:prSet presAssocID="{639746FB-7B04-4FC5-BA26-58D3C793449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EFF616-4753-4C62-B173-4C792F34576E}" srcId="{1812AAA1-2B60-4B6A-8605-35C95B88AB41}" destId="{2227DAFA-ABE0-4DAF-B0BA-4D988A86F31C}" srcOrd="0" destOrd="0" parTransId="{23E3C2A2-24DD-41AB-A454-E2255F0CDDC7}" sibTransId="{116A3DE9-FEDB-4863-A92C-D6962CC9B15F}"/>
    <dgm:cxn modelId="{EFB5A739-03DD-497B-B493-1637F70E76DA}" srcId="{1812AAA1-2B60-4B6A-8605-35C95B88AB41}" destId="{639746FB-7B04-4FC5-BA26-58D3C793449E}" srcOrd="2" destOrd="0" parTransId="{068B31E2-C6F9-45CE-8F98-A44F82317B9A}" sibTransId="{6DE1FFDB-49C8-40B4-B9B5-BD721EBFE639}"/>
    <dgm:cxn modelId="{6510436F-50BB-4142-8E1A-F135FAE9E938}" type="presOf" srcId="{75D67A44-2693-4BAA-87D3-CA291DC61D4C}" destId="{CF2AD763-6922-4A29-B2B1-7D399F7E8F62}" srcOrd="0" destOrd="0" presId="urn:microsoft.com/office/officeart/2018/2/layout/IconVerticalSolidList"/>
    <dgm:cxn modelId="{7D6F8152-AE53-4540-9B8D-FF6C9ABB5B3B}" type="presOf" srcId="{639746FB-7B04-4FC5-BA26-58D3C793449E}" destId="{2BDF8CDE-0FC4-4F63-B7D5-56302440585A}" srcOrd="0" destOrd="0" presId="urn:microsoft.com/office/officeart/2018/2/layout/IconVerticalSolidList"/>
    <dgm:cxn modelId="{58499053-0C2A-4971-9257-395718A40853}" type="presOf" srcId="{2227DAFA-ABE0-4DAF-B0BA-4D988A86F31C}" destId="{276C2ECA-D671-4DBF-88DD-F4694B6757E6}" srcOrd="0" destOrd="0" presId="urn:microsoft.com/office/officeart/2018/2/layout/IconVerticalSolidList"/>
    <dgm:cxn modelId="{C7222AC0-3EDA-48AB-88C0-F7B0FC884A00}" type="presOf" srcId="{1812AAA1-2B60-4B6A-8605-35C95B88AB41}" destId="{96FC3550-4125-4364-AFED-F18EB9EF56C5}" srcOrd="0" destOrd="0" presId="urn:microsoft.com/office/officeart/2018/2/layout/IconVerticalSolidList"/>
    <dgm:cxn modelId="{04CA08F4-7658-4FFB-9FC0-2235AD975296}" srcId="{1812AAA1-2B60-4B6A-8605-35C95B88AB41}" destId="{75D67A44-2693-4BAA-87D3-CA291DC61D4C}" srcOrd="1" destOrd="0" parTransId="{39814DB4-F353-42D9-A4DB-674C23F1CEE2}" sibTransId="{D1130345-81BE-45AC-93ED-D97F8AD3A573}"/>
    <dgm:cxn modelId="{198DA2E9-0912-469D-8D64-A38F0EABA0B7}" type="presParOf" srcId="{96FC3550-4125-4364-AFED-F18EB9EF56C5}" destId="{1AAD5B95-88FF-4260-A883-C11E9BEA1634}" srcOrd="0" destOrd="0" presId="urn:microsoft.com/office/officeart/2018/2/layout/IconVerticalSolidList"/>
    <dgm:cxn modelId="{88DA6741-BF61-4467-BFD6-9C3B297D30F9}" type="presParOf" srcId="{1AAD5B95-88FF-4260-A883-C11E9BEA1634}" destId="{E49D439C-3B3D-4A64-8D8F-C8A84282C73D}" srcOrd="0" destOrd="0" presId="urn:microsoft.com/office/officeart/2018/2/layout/IconVerticalSolidList"/>
    <dgm:cxn modelId="{611C2F39-37DB-4B7B-9C4D-770579019845}" type="presParOf" srcId="{1AAD5B95-88FF-4260-A883-C11E9BEA1634}" destId="{249985EB-188C-480B-B2BF-FCB57883C48E}" srcOrd="1" destOrd="0" presId="urn:microsoft.com/office/officeart/2018/2/layout/IconVerticalSolidList"/>
    <dgm:cxn modelId="{94870BAF-A4C9-4002-A752-91DEF44F907E}" type="presParOf" srcId="{1AAD5B95-88FF-4260-A883-C11E9BEA1634}" destId="{BCFD96D3-6B54-487C-B115-B05DFA713D4C}" srcOrd="2" destOrd="0" presId="urn:microsoft.com/office/officeart/2018/2/layout/IconVerticalSolidList"/>
    <dgm:cxn modelId="{9F3C1F67-4A51-4F9E-ADD5-43B645F42CF4}" type="presParOf" srcId="{1AAD5B95-88FF-4260-A883-C11E9BEA1634}" destId="{276C2ECA-D671-4DBF-88DD-F4694B6757E6}" srcOrd="3" destOrd="0" presId="urn:microsoft.com/office/officeart/2018/2/layout/IconVerticalSolidList"/>
    <dgm:cxn modelId="{4FE7A35D-2738-416C-8BD0-2D517F657627}" type="presParOf" srcId="{96FC3550-4125-4364-AFED-F18EB9EF56C5}" destId="{C38AB279-5855-41A4-9372-600E3C4AFCB9}" srcOrd="1" destOrd="0" presId="urn:microsoft.com/office/officeart/2018/2/layout/IconVerticalSolidList"/>
    <dgm:cxn modelId="{6A6CED42-F5C9-4BAD-AAC0-A53381D5AD9F}" type="presParOf" srcId="{96FC3550-4125-4364-AFED-F18EB9EF56C5}" destId="{50D9971B-F7D4-423E-8148-513E007F5A10}" srcOrd="2" destOrd="0" presId="urn:microsoft.com/office/officeart/2018/2/layout/IconVerticalSolidList"/>
    <dgm:cxn modelId="{BF51B1B1-BA00-4189-BCBB-A682C220256F}" type="presParOf" srcId="{50D9971B-F7D4-423E-8148-513E007F5A10}" destId="{3DAA9E97-0476-4A84-AF9E-40A2AE011D57}" srcOrd="0" destOrd="0" presId="urn:microsoft.com/office/officeart/2018/2/layout/IconVerticalSolidList"/>
    <dgm:cxn modelId="{3ADE4384-580D-4780-AA53-92C7B213AC8D}" type="presParOf" srcId="{50D9971B-F7D4-423E-8148-513E007F5A10}" destId="{982E4D5C-E18F-480F-8A19-635A82A0849A}" srcOrd="1" destOrd="0" presId="urn:microsoft.com/office/officeart/2018/2/layout/IconVerticalSolidList"/>
    <dgm:cxn modelId="{7C467545-2B02-442A-A751-49864FD607A4}" type="presParOf" srcId="{50D9971B-F7D4-423E-8148-513E007F5A10}" destId="{98352495-6807-4511-8FFF-3EE1AB4E2FFB}" srcOrd="2" destOrd="0" presId="urn:microsoft.com/office/officeart/2018/2/layout/IconVerticalSolidList"/>
    <dgm:cxn modelId="{5A3113BD-F91D-4BFB-B305-F746B35E8467}" type="presParOf" srcId="{50D9971B-F7D4-423E-8148-513E007F5A10}" destId="{CF2AD763-6922-4A29-B2B1-7D399F7E8F62}" srcOrd="3" destOrd="0" presId="urn:microsoft.com/office/officeart/2018/2/layout/IconVerticalSolidList"/>
    <dgm:cxn modelId="{AE33C298-33BD-4DBD-BE95-4102BB0C2056}" type="presParOf" srcId="{96FC3550-4125-4364-AFED-F18EB9EF56C5}" destId="{35B9CF75-7D5E-4E47-B080-15B565D1756F}" srcOrd="3" destOrd="0" presId="urn:microsoft.com/office/officeart/2018/2/layout/IconVerticalSolidList"/>
    <dgm:cxn modelId="{0B33F55E-C5EB-4E1E-9EDF-91DE7E65616E}" type="presParOf" srcId="{96FC3550-4125-4364-AFED-F18EB9EF56C5}" destId="{A2DF5D77-46F1-4C66-A460-9D1B2EEBC608}" srcOrd="4" destOrd="0" presId="urn:microsoft.com/office/officeart/2018/2/layout/IconVerticalSolidList"/>
    <dgm:cxn modelId="{84956156-33A5-4547-95E7-BD48B82D151D}" type="presParOf" srcId="{A2DF5D77-46F1-4C66-A460-9D1B2EEBC608}" destId="{D1D01A87-7203-4298-BFE3-DEC4C26F38BC}" srcOrd="0" destOrd="0" presId="urn:microsoft.com/office/officeart/2018/2/layout/IconVerticalSolidList"/>
    <dgm:cxn modelId="{45DFE656-BA8B-4A7D-84E9-D4F045E262EB}" type="presParOf" srcId="{A2DF5D77-46F1-4C66-A460-9D1B2EEBC608}" destId="{54C06C73-8456-4EB4-9624-67FD3BDDF60F}" srcOrd="1" destOrd="0" presId="urn:microsoft.com/office/officeart/2018/2/layout/IconVerticalSolidList"/>
    <dgm:cxn modelId="{A22BC144-4052-4D53-B4DC-E77CB3ACF2E6}" type="presParOf" srcId="{A2DF5D77-46F1-4C66-A460-9D1B2EEBC608}" destId="{5DD3DC29-1DA9-4562-B2A6-65B71E43CF0A}" srcOrd="2" destOrd="0" presId="urn:microsoft.com/office/officeart/2018/2/layout/IconVerticalSolidList"/>
    <dgm:cxn modelId="{8D7F39E0-0E05-40D9-B7F7-9B2F58FDE1AF}" type="presParOf" srcId="{A2DF5D77-46F1-4C66-A460-9D1B2EEBC608}" destId="{2BDF8CDE-0FC4-4F63-B7D5-5630244058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D439C-3B3D-4A64-8D8F-C8A84282C73D}">
      <dsp:nvSpPr>
        <dsp:cNvPr id="0" name=""/>
        <dsp:cNvSpPr/>
      </dsp:nvSpPr>
      <dsp:spPr>
        <a:xfrm>
          <a:off x="0" y="341"/>
          <a:ext cx="7543800" cy="7981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985EB-188C-480B-B2BF-FCB57883C48E}">
      <dsp:nvSpPr>
        <dsp:cNvPr id="0" name=""/>
        <dsp:cNvSpPr/>
      </dsp:nvSpPr>
      <dsp:spPr>
        <a:xfrm>
          <a:off x="241440" y="179924"/>
          <a:ext cx="438982" cy="4389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C2ECA-D671-4DBF-88DD-F4694B6757E6}">
      <dsp:nvSpPr>
        <dsp:cNvPr id="0" name=""/>
        <dsp:cNvSpPr/>
      </dsp:nvSpPr>
      <dsp:spPr>
        <a:xfrm>
          <a:off x="921863" y="341"/>
          <a:ext cx="6621936" cy="79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1" tIns="84471" rIns="84471" bIns="844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An extensible HTML5 e-learning framework for developers.</a:t>
          </a:r>
          <a:endParaRPr lang="en-US" sz="2000" kern="1200" dirty="0"/>
        </a:p>
      </dsp:txBody>
      <dsp:txXfrm>
        <a:off x="921863" y="341"/>
        <a:ext cx="6621936" cy="798150"/>
      </dsp:txXfrm>
    </dsp:sp>
    <dsp:sp modelId="{3DAA9E97-0476-4A84-AF9E-40A2AE011D57}">
      <dsp:nvSpPr>
        <dsp:cNvPr id="0" name=""/>
        <dsp:cNvSpPr/>
      </dsp:nvSpPr>
      <dsp:spPr>
        <a:xfrm>
          <a:off x="0" y="998029"/>
          <a:ext cx="7543800" cy="7981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E4D5C-E18F-480F-8A19-635A82A0849A}">
      <dsp:nvSpPr>
        <dsp:cNvPr id="0" name=""/>
        <dsp:cNvSpPr/>
      </dsp:nvSpPr>
      <dsp:spPr>
        <a:xfrm>
          <a:off x="241440" y="1177613"/>
          <a:ext cx="438982" cy="4389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AD763-6922-4A29-B2B1-7D399F7E8F62}">
      <dsp:nvSpPr>
        <dsp:cNvPr id="0" name=""/>
        <dsp:cNvSpPr/>
      </dsp:nvSpPr>
      <dsp:spPr>
        <a:xfrm>
          <a:off x="921863" y="998029"/>
          <a:ext cx="6621936" cy="79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1" tIns="84471" rIns="84471" bIns="844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creates HTML5 e-learning courses</a:t>
          </a:r>
        </a:p>
      </dsp:txBody>
      <dsp:txXfrm>
        <a:off x="921863" y="998029"/>
        <a:ext cx="6621936" cy="798150"/>
      </dsp:txXfrm>
    </dsp:sp>
    <dsp:sp modelId="{D1D01A87-7203-4298-BFE3-DEC4C26F38BC}">
      <dsp:nvSpPr>
        <dsp:cNvPr id="0" name=""/>
        <dsp:cNvSpPr/>
      </dsp:nvSpPr>
      <dsp:spPr>
        <a:xfrm>
          <a:off x="0" y="1995717"/>
          <a:ext cx="7543800" cy="7981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06C73-8456-4EB4-9624-67FD3BDDF60F}">
      <dsp:nvSpPr>
        <dsp:cNvPr id="0" name=""/>
        <dsp:cNvSpPr/>
      </dsp:nvSpPr>
      <dsp:spPr>
        <a:xfrm>
          <a:off x="241440" y="2175301"/>
          <a:ext cx="438982" cy="4389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F8CDE-0FC4-4F63-B7D5-56302440585A}">
      <dsp:nvSpPr>
        <dsp:cNvPr id="0" name=""/>
        <dsp:cNvSpPr/>
      </dsp:nvSpPr>
      <dsp:spPr>
        <a:xfrm>
          <a:off x="921863" y="1995717"/>
          <a:ext cx="6621936" cy="79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71" tIns="84471" rIns="84471" bIns="8447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delivered with a web server or a with SCORM compliant learning management system</a:t>
          </a:r>
        </a:p>
      </dsp:txBody>
      <dsp:txXfrm>
        <a:off x="921863" y="1995717"/>
        <a:ext cx="6621936" cy="798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edd96647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edd96647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bedd96647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bedd96647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edd96647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edd96647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edd96647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edd96647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bedd96647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bedd96647_2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bedd96647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bedd96647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bedd96647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bedd96647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edd96647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edd96647_2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edd96647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bedd96647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edd96647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bedd96647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edd96647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edd96647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edd96647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edd96647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edd96647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bedd96647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edd96647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edd96647_2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edd96647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bedd96647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edd96647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edd96647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edd96647_2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bedd96647_2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bedd96647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bedd96647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bedd96647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bedd96647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bedd96647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bedd96647_2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bedd96647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bedd96647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bedd96647_2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bedd96647_2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edd96647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edd96647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bedd96647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bedd96647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bedd96647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bedd96647_2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bedd96647_2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bedd96647_2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edd96647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edd96647_2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bedd96647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bedd96647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bedd96647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bedd96647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edd96647_2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edd96647_2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edd96647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edd96647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edd96647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edd96647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edd96647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edd96647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edd96647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edd96647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bedd96647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bedd96647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edd96647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edd96647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618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35981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2159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573475" y="1621225"/>
            <a:ext cx="284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4634100" y="2571750"/>
            <a:ext cx="3786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76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456150" y="3172325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933200" y="2030225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873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560825" y="15874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355900" y="1874500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4784275" y="158740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4784275" y="1874500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"/>
          </p:nvPr>
        </p:nvSpPr>
        <p:spPr>
          <a:xfrm>
            <a:off x="4784275" y="3110125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4784275" y="3397225"/>
            <a:ext cx="1917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6"/>
          </p:nvPr>
        </p:nvSpPr>
        <p:spPr>
          <a:xfrm>
            <a:off x="1560900" y="3110150"/>
            <a:ext cx="2799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7"/>
          </p:nvPr>
        </p:nvSpPr>
        <p:spPr>
          <a:xfrm>
            <a:off x="2355900" y="3397225"/>
            <a:ext cx="2003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8" hasCustomPrompt="1"/>
          </p:nvPr>
        </p:nvSpPr>
        <p:spPr>
          <a:xfrm>
            <a:off x="717604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9" hasCustomPrompt="1"/>
          </p:nvPr>
        </p:nvSpPr>
        <p:spPr>
          <a:xfrm>
            <a:off x="7393940" y="1363904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13" hasCustomPrompt="1"/>
          </p:nvPr>
        </p:nvSpPr>
        <p:spPr>
          <a:xfrm>
            <a:off x="717604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14" hasCustomPrompt="1"/>
          </p:nvPr>
        </p:nvSpPr>
        <p:spPr>
          <a:xfrm>
            <a:off x="7393940" y="2885223"/>
            <a:ext cx="1028700" cy="5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19532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64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375725" y="8631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720000" y="2201675"/>
            <a:ext cx="7518600" cy="18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63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46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43925" y="1003925"/>
            <a:ext cx="6270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107515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/>
          </p:nvPr>
        </p:nvSpPr>
        <p:spPr>
          <a:xfrm>
            <a:off x="19415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848600" y="3250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4"/>
          </p:nvPr>
        </p:nvSpPr>
        <p:spPr>
          <a:xfrm>
            <a:off x="5715037" y="28488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i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803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01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8526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2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34909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4"/>
          </p:nvPr>
        </p:nvSpPr>
        <p:spPr>
          <a:xfrm>
            <a:off x="628987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129225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6"/>
          </p:nvPr>
        </p:nvSpPr>
        <p:spPr>
          <a:xfrm>
            <a:off x="720000" y="1003925"/>
            <a:ext cx="6928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9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85919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44613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2872425"/>
            <a:ext cx="4828200" cy="15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6955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274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885425" y="1232241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5505725" y="2714541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71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649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0000" y="1003925"/>
            <a:ext cx="368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12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84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657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92672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48166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42904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9896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133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FYPJ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Exserlan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Montserrat SemiBold"/>
                <a:ea typeface="Montserrat SemiBold"/>
                <a:cs typeface="Montserrat SemiBold"/>
                <a:sym typeface="Montserrat SemiBold"/>
              </a:rPr>
              <a:t>Realtime Data Visualisation</a:t>
            </a:r>
            <a:endParaRPr sz="15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Programmed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Amirul Faiz ( 170019C )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Gerald Chia ( ) </a:t>
            </a:r>
            <a:endParaRPr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44" name="Google Shape;144;p2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8" name="Google Shape;148;p23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1357226" y="2803175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"/>
          </p:nvPr>
        </p:nvSpPr>
        <p:spPr>
          <a:xfrm>
            <a:off x="1197450" y="3290975"/>
            <a:ext cx="21627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does it all mean?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title" idx="2"/>
          </p:nvPr>
        </p:nvSpPr>
        <p:spPr>
          <a:xfrm>
            <a:off x="4743175" y="1548150"/>
            <a:ext cx="3352500" cy="20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Understand the underlying Data &amp; Infrastructure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purposeful charts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Improve upon the design if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4"/>
          </p:nvPr>
        </p:nvSpPr>
        <p:spPr>
          <a:xfrm>
            <a:off x="720000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work to be done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6"/>
          </p:nvPr>
        </p:nvSpPr>
        <p:spPr>
          <a:xfrm>
            <a:off x="4860625" y="1003925"/>
            <a:ext cx="3117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do:</a:t>
            </a:r>
            <a:endParaRPr/>
          </a:p>
        </p:txBody>
      </p:sp>
      <p:grpSp>
        <p:nvGrpSpPr>
          <p:cNvPr id="273" name="Google Shape;273;p3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74" name="Google Shape;274;p3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" name="Google Shape;278;p32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13404" t="54594" r="45578" b="10545"/>
          <a:stretch/>
        </p:blipFill>
        <p:spPr>
          <a:xfrm>
            <a:off x="990880" y="1571775"/>
            <a:ext cx="2575834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94400" y="419450"/>
            <a:ext cx="2016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Timeline</a:t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88" name="Google Shape;288;p3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" name="Google Shape;292;p33"/>
          <p:cNvCxnSpPr/>
          <p:nvPr/>
        </p:nvCxnSpPr>
        <p:spPr>
          <a:xfrm>
            <a:off x="56255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8651208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33"/>
          <p:cNvSpPr txBox="1"/>
          <p:nvPr/>
        </p:nvSpPr>
        <p:spPr>
          <a:xfrm>
            <a:off x="62000" y="379335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Start</a:t>
            </a:r>
            <a:endParaRPr sz="1500"/>
          </a:p>
        </p:txBody>
      </p:sp>
      <p:sp>
        <p:nvSpPr>
          <p:cNvPr id="295" name="Google Shape;295;p33"/>
          <p:cNvSpPr txBox="1"/>
          <p:nvPr/>
        </p:nvSpPr>
        <p:spPr>
          <a:xfrm>
            <a:off x="80995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  <a:endParaRPr sz="1500"/>
          </a:p>
        </p:txBody>
      </p:sp>
      <p:cxnSp>
        <p:nvCxnSpPr>
          <p:cNvPr id="296" name="Google Shape;296;p33"/>
          <p:cNvCxnSpPr/>
          <p:nvPr/>
        </p:nvCxnSpPr>
        <p:spPr>
          <a:xfrm>
            <a:off x="568638" y="3562350"/>
            <a:ext cx="806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3"/>
          <p:cNvCxnSpPr/>
          <p:nvPr/>
        </p:nvCxnSpPr>
        <p:spPr>
          <a:xfrm>
            <a:off x="4572000" y="324090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4020308" y="38838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Interim</a:t>
            </a:r>
            <a:endParaRPr sz="1500"/>
          </a:p>
        </p:txBody>
      </p:sp>
      <p:cxnSp>
        <p:nvCxnSpPr>
          <p:cNvPr id="299" name="Google Shape;299;p33"/>
          <p:cNvCxnSpPr/>
          <p:nvPr/>
        </p:nvCxnSpPr>
        <p:spPr>
          <a:xfrm>
            <a:off x="7755450" y="2750325"/>
            <a:ext cx="88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865120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3"/>
          <p:cNvCxnSpPr/>
          <p:nvPr/>
        </p:nvCxnSpPr>
        <p:spPr>
          <a:xfrm>
            <a:off x="5314275" y="2750325"/>
            <a:ext cx="2461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3"/>
          <p:cNvCxnSpPr/>
          <p:nvPr/>
        </p:nvCxnSpPr>
        <p:spPr>
          <a:xfrm>
            <a:off x="5215558" y="2428875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572625" y="1998600"/>
            <a:ext cx="71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7755458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562550" y="1677150"/>
            <a:ext cx="0" cy="64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3"/>
          <p:cNvSpPr txBox="1"/>
          <p:nvPr/>
        </p:nvSpPr>
        <p:spPr>
          <a:xfrm>
            <a:off x="3607308" y="1558200"/>
            <a:ext cx="1103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</a:t>
            </a:r>
            <a:endParaRPr sz="1500"/>
          </a:p>
        </p:txBody>
      </p:sp>
      <p:sp>
        <p:nvSpPr>
          <p:cNvPr id="307" name="Google Shape;307;p33"/>
          <p:cNvSpPr txBox="1"/>
          <p:nvPr/>
        </p:nvSpPr>
        <p:spPr>
          <a:xfrm>
            <a:off x="5729777" y="2351550"/>
            <a:ext cx="2407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Exserlan- Angular</a:t>
            </a:r>
            <a:endParaRPr sz="1500"/>
          </a:p>
        </p:txBody>
      </p:sp>
      <p:sp>
        <p:nvSpPr>
          <p:cNvPr id="308" name="Google Shape;308;p33"/>
          <p:cNvSpPr txBox="1"/>
          <p:nvPr/>
        </p:nvSpPr>
        <p:spPr>
          <a:xfrm>
            <a:off x="10850" y="4785217"/>
            <a:ext cx="25407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Drawn to Scale**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1108175" y="2430325"/>
            <a:ext cx="4711500" cy="2061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6281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709613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</a:t>
            </a:r>
            <a:endParaRPr sz="1400"/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 idx="4294967295"/>
          </p:nvPr>
        </p:nvSpPr>
        <p:spPr>
          <a:xfrm>
            <a:off x="0" y="2092325"/>
            <a:ext cx="985838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294967295"/>
          </p:nvPr>
        </p:nvSpPr>
        <p:spPr>
          <a:xfrm>
            <a:off x="8148638" y="2092325"/>
            <a:ext cx="995362" cy="30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4294967295"/>
          </p:nvPr>
        </p:nvSpPr>
        <p:spPr>
          <a:xfrm rot="-1065431">
            <a:off x="8148638" y="27940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</a:t>
            </a:r>
            <a:endParaRPr sz="1000"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4294967295"/>
          </p:nvPr>
        </p:nvSpPr>
        <p:spPr>
          <a:xfrm>
            <a:off x="0" y="3671888"/>
            <a:ext cx="1038225" cy="30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167190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425" y="1319236"/>
            <a:ext cx="830500" cy="83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475" y="1321490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600" y="296267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4058950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4"/>
          <p:cNvCxnSpPr>
            <a:stCxn id="315" idx="3"/>
            <a:endCxn id="317" idx="1"/>
          </p:cNvCxnSpPr>
          <p:nvPr/>
        </p:nvCxnSpPr>
        <p:spPr>
          <a:xfrm rot="10800000" flipH="1">
            <a:off x="2502399" y="1734487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3" name="Google Shape;323;p34"/>
          <p:cNvCxnSpPr>
            <a:stCxn id="317" idx="3"/>
            <a:endCxn id="320" idx="1"/>
          </p:cNvCxnSpPr>
          <p:nvPr/>
        </p:nvCxnSpPr>
        <p:spPr>
          <a:xfrm>
            <a:off x="3695925" y="1734474"/>
            <a:ext cx="3630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4" name="Google Shape;324;p34"/>
          <p:cNvCxnSpPr/>
          <p:nvPr/>
        </p:nvCxnSpPr>
        <p:spPr>
          <a:xfrm>
            <a:off x="43092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5" name="Google Shape;325;p34"/>
          <p:cNvCxnSpPr/>
          <p:nvPr/>
        </p:nvCxnSpPr>
        <p:spPr>
          <a:xfrm>
            <a:off x="4605750" y="24341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6" name="Google Shape;326;p34"/>
          <p:cNvCxnSpPr>
            <a:stCxn id="320" idx="3"/>
            <a:endCxn id="318" idx="1"/>
          </p:cNvCxnSpPr>
          <p:nvPr/>
        </p:nvCxnSpPr>
        <p:spPr>
          <a:xfrm>
            <a:off x="4889449" y="1737487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" name="Google Shape;327;p34"/>
          <p:cNvCxnSpPr>
            <a:stCxn id="318" idx="3"/>
          </p:cNvCxnSpPr>
          <p:nvPr/>
        </p:nvCxnSpPr>
        <p:spPr>
          <a:xfrm>
            <a:off x="6114575" y="1737482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16991"/>
          <a:stretch/>
        </p:blipFill>
        <p:spPr>
          <a:xfrm>
            <a:off x="6557675" y="1382101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4"/>
          <p:cNvCxnSpPr>
            <a:stCxn id="329" idx="2"/>
            <a:endCxn id="319" idx="3"/>
          </p:cNvCxnSpPr>
          <p:nvPr/>
        </p:nvCxnSpPr>
        <p:spPr>
          <a:xfrm rot="5400000">
            <a:off x="5440050" y="1782375"/>
            <a:ext cx="923700" cy="21459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2" name="Google Shape;332;p34"/>
          <p:cNvPicPr preferRelativeResize="0"/>
          <p:nvPr/>
        </p:nvPicPr>
        <p:blipFill rotWithShape="1">
          <a:blip r:embed="rId7">
            <a:alphaModFix/>
          </a:blip>
          <a:srcRect b="18253"/>
          <a:stretch/>
        </p:blipFill>
        <p:spPr>
          <a:xfrm>
            <a:off x="1826525" y="289263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4"/>
          <p:cNvCxnSpPr/>
          <p:nvPr/>
        </p:nvCxnSpPr>
        <p:spPr>
          <a:xfrm rot="10800000">
            <a:off x="2909525" y="3148225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5" name="Google Shape;335;p34"/>
          <p:cNvCxnSpPr/>
          <p:nvPr/>
        </p:nvCxnSpPr>
        <p:spPr>
          <a:xfrm rot="10800000">
            <a:off x="2909525" y="3494600"/>
            <a:ext cx="110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4">
            <a:alphaModFix/>
          </a:blip>
          <a:srcRect t="8162" r="852" b="4729"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2722650" y="1974750"/>
            <a:ext cx="3698700" cy="1194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Exserlan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Understanding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3542310" y="1869557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7761300" y="4755600"/>
            <a:ext cx="1382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 Angular*</a:t>
            </a:r>
            <a:endParaRPr/>
          </a:p>
        </p:txBody>
      </p:sp>
      <p:grpSp>
        <p:nvGrpSpPr>
          <p:cNvPr id="344" name="Google Shape;344;p3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45" name="Google Shape;345;p3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Prerequisite (Saving Course)</a:t>
            </a:r>
            <a:endParaRPr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4294967295"/>
          </p:nvPr>
        </p:nvSpPr>
        <p:spPr>
          <a:xfrm>
            <a:off x="4489450" y="2298700"/>
            <a:ext cx="4654550" cy="2060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Lecturer to Create Account and a blank Survey in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4294967295"/>
          </p:nvPr>
        </p:nvSpPr>
        <p:spPr>
          <a:xfrm>
            <a:off x="0" y="1892300"/>
            <a:ext cx="985838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</a:t>
            </a:r>
            <a:endParaRPr sz="1400"/>
          </a:p>
        </p:txBody>
      </p:sp>
      <p:sp>
        <p:nvSpPr>
          <p:cNvPr id="369" name="Google Shape;369;p36"/>
          <p:cNvSpPr txBox="1">
            <a:spLocks noGrp="1"/>
          </p:cNvSpPr>
          <p:nvPr>
            <p:ph type="title" idx="4294967295"/>
          </p:nvPr>
        </p:nvSpPr>
        <p:spPr>
          <a:xfrm>
            <a:off x="8148638" y="1892300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71" name="Google Shape;371;p36"/>
          <p:cNvSpPr txBox="1">
            <a:spLocks noGrp="1"/>
          </p:cNvSpPr>
          <p:nvPr>
            <p:ph type="title" idx="4294967295"/>
          </p:nvPr>
        </p:nvSpPr>
        <p:spPr>
          <a:xfrm>
            <a:off x="0" y="3357563"/>
            <a:ext cx="1039813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PostID</a:t>
            </a:r>
            <a:endParaRPr sz="1000"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 idx="4294967295"/>
          </p:nvPr>
        </p:nvSpPr>
        <p:spPr>
          <a:xfrm>
            <a:off x="8148638" y="581025"/>
            <a:ext cx="995362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AccessID</a:t>
            </a:r>
            <a:endParaRPr sz="1000"/>
          </a:p>
        </p:txBody>
      </p:sp>
      <p:grpSp>
        <p:nvGrpSpPr>
          <p:cNvPr id="354" name="Google Shape;354;p3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55" name="Google Shape;355;p3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00" y="1120965"/>
            <a:ext cx="862100" cy="8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82362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2042975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6"/>
          <p:cNvCxnSpPr/>
          <p:nvPr/>
        </p:nvCxnSpPr>
        <p:spPr>
          <a:xfrm>
            <a:off x="1816025" y="1251075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5" name="Google Shape;365;p36"/>
          <p:cNvCxnSpPr/>
          <p:nvPr/>
        </p:nvCxnSpPr>
        <p:spPr>
          <a:xfrm>
            <a:off x="1816025" y="1491700"/>
            <a:ext cx="0" cy="48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66" name="Google Shape;366;p36"/>
          <p:cNvCxnSpPr>
            <a:stCxn id="362" idx="3"/>
            <a:endCxn id="360" idx="1"/>
          </p:cNvCxnSpPr>
          <p:nvPr/>
        </p:nvCxnSpPr>
        <p:spPr>
          <a:xfrm>
            <a:off x="2873474" y="1536962"/>
            <a:ext cx="36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7" name="Google Shape;367;p36"/>
          <p:cNvCxnSpPr>
            <a:stCxn id="360" idx="3"/>
          </p:cNvCxnSpPr>
          <p:nvPr/>
        </p:nvCxnSpPr>
        <p:spPr>
          <a:xfrm>
            <a:off x="4098600" y="1536957"/>
            <a:ext cx="443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68" name="Google Shape;368;p3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4541700" y="118157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6">
            <a:alphaModFix/>
          </a:blip>
          <a:srcRect b="18253"/>
          <a:stretch/>
        </p:blipFill>
        <p:spPr>
          <a:xfrm>
            <a:off x="1938775" y="2507775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36"/>
          <p:cNvCxnSpPr>
            <a:stCxn id="370" idx="0"/>
            <a:endCxn id="363" idx="2"/>
          </p:cNvCxnSpPr>
          <p:nvPr/>
        </p:nvCxnSpPr>
        <p:spPr>
          <a:xfrm rot="10800000">
            <a:off x="2458225" y="2193075"/>
            <a:ext cx="0" cy="3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373" name="Google Shape;373;p36"/>
          <p:cNvPicPr preferRelativeResize="0"/>
          <p:nvPr/>
        </p:nvPicPr>
        <p:blipFill rotWithShape="1">
          <a:blip r:embed="rId7">
            <a:alphaModFix/>
          </a:blip>
          <a:srcRect l="13356" t="16825" r="54986" b="55052"/>
          <a:stretch/>
        </p:blipFill>
        <p:spPr>
          <a:xfrm>
            <a:off x="6148925" y="932138"/>
            <a:ext cx="2894827" cy="14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/>
          <p:nvPr/>
        </p:nvSpPr>
        <p:spPr>
          <a:xfrm rot="5400000">
            <a:off x="6868500" y="1204880"/>
            <a:ext cx="10503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5400000">
            <a:off x="7501025" y="1215225"/>
            <a:ext cx="10710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4294967295"/>
          </p:nvPr>
        </p:nvSpPr>
        <p:spPr>
          <a:xfrm>
            <a:off x="0" y="1828800"/>
            <a:ext cx="99377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392" name="Google Shape;392;p37"/>
          <p:cNvSpPr txBox="1">
            <a:spLocks noGrp="1"/>
          </p:cNvSpPr>
          <p:nvPr>
            <p:ph type="title" idx="4294967295"/>
          </p:nvPr>
        </p:nvSpPr>
        <p:spPr>
          <a:xfrm>
            <a:off x="8104188" y="1897063"/>
            <a:ext cx="1039812" cy="300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title" idx="4294967295"/>
          </p:nvPr>
        </p:nvSpPr>
        <p:spPr>
          <a:xfrm>
            <a:off x="0" y="2513013"/>
            <a:ext cx="3492500" cy="2058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Student Answers a Question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Data is being sent to SurveyJS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When the Lecturer opens Exserlan, it will get data from SurveyJS</a:t>
            </a:r>
            <a:endParaRPr sz="14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384" name="Google Shape;384;p3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38" y="1127925"/>
            <a:ext cx="709200" cy="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16991"/>
          <a:stretch/>
        </p:blipFill>
        <p:spPr>
          <a:xfrm>
            <a:off x="965750" y="1118026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18253"/>
          <a:stretch/>
        </p:blipFill>
        <p:spPr>
          <a:xfrm>
            <a:off x="4104125" y="1057887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>
            <a:stCxn id="389" idx="3"/>
            <a:endCxn id="388" idx="1"/>
          </p:cNvCxnSpPr>
          <p:nvPr/>
        </p:nvCxnSpPr>
        <p:spPr>
          <a:xfrm>
            <a:off x="1796249" y="1473412"/>
            <a:ext cx="841200" cy="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37"/>
          <p:cNvCxnSpPr/>
          <p:nvPr/>
        </p:nvCxnSpPr>
        <p:spPr>
          <a:xfrm>
            <a:off x="3376816" y="141234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7"/>
          <p:cNvCxnSpPr/>
          <p:nvPr/>
        </p:nvCxnSpPr>
        <p:spPr>
          <a:xfrm rot="10800000">
            <a:off x="3376816" y="1584791"/>
            <a:ext cx="757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7" name="Google Shape;397;p37"/>
          <p:cNvPicPr preferRelativeResize="0"/>
          <p:nvPr/>
        </p:nvPicPr>
        <p:blipFill rotWithShape="1">
          <a:blip r:embed="rId6">
            <a:alphaModFix/>
          </a:blip>
          <a:srcRect l="13235" t="6482" r="54809" b="6855"/>
          <a:stretch/>
        </p:blipFill>
        <p:spPr>
          <a:xfrm>
            <a:off x="5772174" y="0"/>
            <a:ext cx="3371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benefits me as a lecturer?</a:t>
            </a: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107515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Enables lecturers to approach students who have answered the questions wrongly on the spot, rather than after the assessment </a:t>
            </a: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title" idx="2"/>
          </p:nvPr>
        </p:nvSpPr>
        <p:spPr>
          <a:xfrm>
            <a:off x="1941537" y="2086837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</a:t>
            </a:r>
            <a:endParaRPr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3"/>
          </p:nvPr>
        </p:nvSpPr>
        <p:spPr>
          <a:xfrm>
            <a:off x="4848600" y="2488525"/>
            <a:ext cx="32442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Aids lecturers to understand which questions are more prone to getting wrong and improve upon how the lecture is being taught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title" idx="4"/>
          </p:nvPr>
        </p:nvSpPr>
        <p:spPr>
          <a:xfrm>
            <a:off x="5485646" y="2086825"/>
            <a:ext cx="1970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</a:t>
            </a: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08" name="Google Shape;408;p3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included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 idx="4294967295"/>
          </p:nvPr>
        </p:nvSpPr>
        <p:spPr>
          <a:xfrm>
            <a:off x="0" y="3049588"/>
            <a:ext cx="2262188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4294967295"/>
          </p:nvPr>
        </p:nvSpPr>
        <p:spPr>
          <a:xfrm>
            <a:off x="6880225" y="3351213"/>
            <a:ext cx="2263775" cy="573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 rotWithShape="1">
          <a:blip r:embed="rId3">
            <a:alphaModFix/>
          </a:blip>
          <a:srcRect l="13232" t="23175" r="13254" b="21355"/>
          <a:stretch/>
        </p:blipFill>
        <p:spPr>
          <a:xfrm>
            <a:off x="720000" y="1621100"/>
            <a:ext cx="3206549" cy="13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4">
            <a:alphaModFix/>
          </a:blip>
          <a:srcRect l="13111" t="16319" r="13558" b="11280"/>
          <a:stretch/>
        </p:blipFill>
        <p:spPr>
          <a:xfrm>
            <a:off x="4989450" y="1301213"/>
            <a:ext cx="3602448" cy="2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4202850" y="2086463"/>
            <a:ext cx="510300" cy="43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23" name="Google Shape;423;p3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721500" y="3937375"/>
            <a:ext cx="77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Status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3">
            <a:alphaModFix/>
          </a:blip>
          <a:srcRect l="3943" t="19786" r="4565" b="20236"/>
          <a:stretch/>
        </p:blipFill>
        <p:spPr>
          <a:xfrm>
            <a:off x="387650" y="685175"/>
            <a:ext cx="8365699" cy="3085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34" name="Google Shape;434;p4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Machine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t="8736" b="4929"/>
          <a:stretch/>
        </p:blipFill>
        <p:spPr>
          <a:xfrm>
            <a:off x="1175575" y="922425"/>
            <a:ext cx="6792850" cy="3298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0" y="4878800"/>
            <a:ext cx="3000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Inspired by Mac</a:t>
            </a:r>
            <a:endParaRPr sz="1200"/>
          </a:p>
        </p:txBody>
      </p:sp>
      <p:sp>
        <p:nvSpPr>
          <p:cNvPr id="445" name="Google Shape;445;p41"/>
          <p:cNvSpPr/>
          <p:nvPr/>
        </p:nvSpPr>
        <p:spPr>
          <a:xfrm rot="5400000">
            <a:off x="4274700" y="3520125"/>
            <a:ext cx="591600" cy="44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47" name="Google Shape;447;p4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2698631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153550" y="1621225"/>
            <a:ext cx="3267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outdated!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all mean?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dive deeper?</a:t>
            </a:r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56" name="Google Shape;156;p2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23490" r="29874"/>
          <a:stretch/>
        </p:blipFill>
        <p:spPr>
          <a:xfrm>
            <a:off x="542700" y="895000"/>
            <a:ext cx="4433549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Face</a:t>
            </a:r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84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State Management with various components updating as data comes in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Long JS Code, hard to maintain as more codes are added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60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Working with just Pure JS CSS and HTML with the aid of ChartJS to provide the charts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l="21009" r="50023" b="25920"/>
          <a:stretch/>
        </p:blipFill>
        <p:spPr>
          <a:xfrm>
            <a:off x="5568324" y="0"/>
            <a:ext cx="3575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4797913" y="4362975"/>
            <a:ext cx="7704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23037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Scary Fact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That I found out</a:t>
            </a:r>
            <a:endParaRPr sz="15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 l="39378" t="14197" r="31895" b="4764"/>
          <a:stretch/>
        </p:blipFill>
        <p:spPr>
          <a:xfrm>
            <a:off x="5304250" y="170775"/>
            <a:ext cx="3026050" cy="48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/>
          <p:nvPr/>
        </p:nvSpPr>
        <p:spPr>
          <a:xfrm>
            <a:off x="5816575" y="4611075"/>
            <a:ext cx="1717800" cy="170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711500" y="4510575"/>
            <a:ext cx="693300" cy="37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458800" y="1245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API Post ID is exposed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Recreation of AJAX post is possible from anywhere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/>
          <p:nvPr/>
        </p:nvSpPr>
        <p:spPr>
          <a:xfrm flipH="1">
            <a:off x="3" y="25"/>
            <a:ext cx="6434014" cy="5143405"/>
          </a:xfrm>
          <a:custGeom>
            <a:avLst/>
            <a:gdLst/>
            <a:ahLst/>
            <a:cxnLst/>
            <a:rect l="l" t="t" r="r" b="b"/>
            <a:pathLst>
              <a:path w="130514" h="104334" extrusionOk="0">
                <a:moveTo>
                  <a:pt x="100994" y="0"/>
                </a:moveTo>
                <a:cubicBezTo>
                  <a:pt x="100994" y="0"/>
                  <a:pt x="86231" y="3585"/>
                  <a:pt x="91811" y="31162"/>
                </a:cubicBezTo>
                <a:cubicBezTo>
                  <a:pt x="96364" y="53637"/>
                  <a:pt x="94006" y="81607"/>
                  <a:pt x="66172" y="81607"/>
                </a:cubicBezTo>
                <a:cubicBezTo>
                  <a:pt x="65925" y="81607"/>
                  <a:pt x="65676" y="81604"/>
                  <a:pt x="65425" y="81600"/>
                </a:cubicBezTo>
                <a:cubicBezTo>
                  <a:pt x="55492" y="81425"/>
                  <a:pt x="44349" y="76049"/>
                  <a:pt x="33001" y="76049"/>
                </a:cubicBezTo>
                <a:cubicBezTo>
                  <a:pt x="27645" y="76049"/>
                  <a:pt x="22243" y="77246"/>
                  <a:pt x="16902" y="80753"/>
                </a:cubicBezTo>
                <a:cubicBezTo>
                  <a:pt x="2879" y="89963"/>
                  <a:pt x="1" y="104334"/>
                  <a:pt x="1" y="104334"/>
                </a:cubicBezTo>
                <a:lnTo>
                  <a:pt x="130513" y="104334"/>
                </a:lnTo>
                <a:lnTo>
                  <a:pt x="130513" y="0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/>
          <p:nvPr/>
        </p:nvSpPr>
        <p:spPr>
          <a:xfrm flipH="1">
            <a:off x="0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"/>
          <p:cNvSpPr/>
          <p:nvPr/>
        </p:nvSpPr>
        <p:spPr>
          <a:xfrm flipH="1">
            <a:off x="3881932" y="25"/>
            <a:ext cx="5262064" cy="3072467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</a:t>
            </a:r>
            <a:r>
              <a:rPr lang="en">
                <a:solidFill>
                  <a:schemeClr val="lt1"/>
                </a:solidFill>
              </a:rPr>
              <a:t>The Leap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Exserlan-Angular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much persuasion”</a:t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3">
            <a:alphaModFix/>
          </a:blip>
          <a:srcRect l="43917"/>
          <a:stretch/>
        </p:blipFill>
        <p:spPr>
          <a:xfrm>
            <a:off x="0" y="1232250"/>
            <a:ext cx="3285894" cy="391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9" name="Google Shape;479;p4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80" name="Google Shape;480;p4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991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Various Issues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3677550" y="2946350"/>
            <a:ext cx="1788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86800" y="2946350"/>
            <a:ext cx="2115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6441300" y="2946350"/>
            <a:ext cx="1724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958950" y="1753070"/>
            <a:ext cx="1371599" cy="11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15931"/>
          <a:stretch/>
        </p:blipFill>
        <p:spPr>
          <a:xfrm>
            <a:off x="3864425" y="1755350"/>
            <a:ext cx="1415143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6441675" y="1755350"/>
            <a:ext cx="1723643" cy="1188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4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496" name="Google Shape;496;p4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46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4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06" name="Google Shape;506;p4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15" name="Google Shape;515;p46"/>
          <p:cNvSpPr txBox="1">
            <a:spLocks noGrp="1"/>
          </p:cNvSpPr>
          <p:nvPr>
            <p:ph type="title" idx="4294967295"/>
          </p:nvPr>
        </p:nvSpPr>
        <p:spPr>
          <a:xfrm>
            <a:off x="0" y="2324100"/>
            <a:ext cx="995363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</a:t>
            </a:r>
            <a:endParaRPr sz="1400"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4294967295"/>
          </p:nvPr>
        </p:nvSpPr>
        <p:spPr>
          <a:xfrm>
            <a:off x="8105775" y="2324100"/>
            <a:ext cx="1038225" cy="300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Exserlan</a:t>
            </a:r>
            <a:endParaRPr sz="1400"/>
          </a:p>
        </p:txBody>
      </p:sp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688" y="1347138"/>
            <a:ext cx="1251713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/>
          <p:cNvPicPr preferRelativeResize="0"/>
          <p:nvPr/>
        </p:nvPicPr>
        <p:blipFill rotWithShape="1">
          <a:blip r:embed="rId5">
            <a:alphaModFix/>
          </a:blip>
          <a:srcRect b="16991"/>
          <a:stretch/>
        </p:blipFill>
        <p:spPr>
          <a:xfrm>
            <a:off x="831525" y="1613551"/>
            <a:ext cx="830499" cy="71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863" y="1314113"/>
            <a:ext cx="1308547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8425" y="1346594"/>
            <a:ext cx="1657800" cy="12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8">
            <a:alphaModFix/>
          </a:blip>
          <a:srcRect b="18253"/>
          <a:stretch/>
        </p:blipFill>
        <p:spPr>
          <a:xfrm>
            <a:off x="7062200" y="1475012"/>
            <a:ext cx="1038900" cy="849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6"/>
          <p:cNvCxnSpPr>
            <a:stCxn id="514" idx="3"/>
          </p:cNvCxnSpPr>
          <p:nvPr/>
        </p:nvCxnSpPr>
        <p:spPr>
          <a:xfrm>
            <a:off x="1662024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31815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6363499" y="1968937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4607199" y="1968949"/>
            <a:ext cx="69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4" name="Google Shape;524;p46"/>
          <p:cNvCxnSpPr>
            <a:stCxn id="513" idx="2"/>
            <a:endCxn id="519" idx="2"/>
          </p:cNvCxnSpPr>
          <p:nvPr/>
        </p:nvCxnSpPr>
        <p:spPr>
          <a:xfrm rot="-5400000" flipH="1">
            <a:off x="5894544" y="937722"/>
            <a:ext cx="34200" cy="3340200"/>
          </a:xfrm>
          <a:prstGeom prst="curvedConnector3">
            <a:avLst>
              <a:gd name="adj1" fmla="val 437997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7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4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31" name="Google Shape;531;p4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39" name="Google Shape;539;p47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Running using Express js API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Checks if Assessment is valid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Additional Configuration on Access-Control-Allow-Origin to only allow post data from Blackboard hosted assessments 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0" name="Google Shape;540;p47"/>
          <p:cNvSpPr txBox="1">
            <a:spLocks noGrp="1"/>
          </p:cNvSpPr>
          <p:nvPr>
            <p:ph type="title" idx="4294967295"/>
          </p:nvPr>
        </p:nvSpPr>
        <p:spPr>
          <a:xfrm>
            <a:off x="7775575" y="1243013"/>
            <a:ext cx="136842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 Tool</a:t>
            </a:r>
            <a:endParaRPr sz="2200"/>
          </a:p>
        </p:txBody>
      </p:sp>
      <p:sp>
        <p:nvSpPr>
          <p:cNvPr id="542" name="Google Shape;542;p47"/>
          <p:cNvSpPr txBox="1">
            <a:spLocks noGrp="1"/>
          </p:cNvSpPr>
          <p:nvPr>
            <p:ph type="title" idx="4294967295"/>
          </p:nvPr>
        </p:nvSpPr>
        <p:spPr>
          <a:xfrm>
            <a:off x="6994525" y="2401888"/>
            <a:ext cx="2149475" cy="481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Recommend before deployment</a:t>
            </a:r>
            <a:endParaRPr sz="1000"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948" y="0"/>
            <a:ext cx="1320112" cy="124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25" y="1723875"/>
            <a:ext cx="2149300" cy="6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48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49" name="Google Shape;549;p4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13005"/>
          <a:stretch/>
        </p:blipFill>
        <p:spPr>
          <a:xfrm>
            <a:off x="60150" y="4593047"/>
            <a:ext cx="552050" cy="4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 Design</a:t>
            </a:r>
            <a:endParaRPr/>
          </a:p>
        </p:txBody>
      </p:sp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 Architecture</a:t>
            </a:r>
            <a:endParaRPr sz="2200"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4294967295"/>
          </p:nvPr>
        </p:nvSpPr>
        <p:spPr>
          <a:xfrm>
            <a:off x="0" y="1104900"/>
            <a:ext cx="3843338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What it is?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NoSQL Cloud Database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How it benefits?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Realtime functions using Angularfire</a:t>
            </a:r>
            <a:endParaRPr sz="1600" b="1">
              <a:latin typeface="Muli"/>
              <a:ea typeface="Muli"/>
              <a:cs typeface="Muli"/>
              <a:sym typeface="Mul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Char char="●"/>
            </a:pPr>
            <a:r>
              <a:rPr lang="en" sz="1600" b="1">
                <a:latin typeface="Muli"/>
                <a:ea typeface="Muli"/>
                <a:cs typeface="Muli"/>
                <a:sym typeface="Muli"/>
              </a:rPr>
              <a:t>Allow Rules to prevent access to data belonging to other users</a:t>
            </a:r>
            <a:endParaRPr sz="16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57" name="Google Shape;5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138" y="-12"/>
            <a:ext cx="1251713" cy="124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49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3" name="Google Shape;563;p4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64" name="Google Shape;564;p4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49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User Journey</a:t>
            </a:r>
            <a:endParaRPr sz="2200"/>
          </a:p>
        </p:txBody>
      </p:sp>
      <p:sp>
        <p:nvSpPr>
          <p:cNvPr id="571" name="Google Shape;571;p49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account and a blank Survey in SurveyJS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text file with the PostID given in the blank Survey and put it with the folder for the assessment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Get the Access ID from another website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Enter the Access ID and Post ID give by SurveyJS into Exserlan</a:t>
            </a:r>
            <a:endParaRPr sz="1400"/>
          </a:p>
        </p:txBody>
      </p:sp>
      <p:sp>
        <p:nvSpPr>
          <p:cNvPr id="572" name="Google Shape;572;p49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account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Create course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Download key with a click of a button and put inside the folder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50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8" name="Google Shape;578;p5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79" name="Google Shape;579;p5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50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584" name="Google Shape;584;p50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endParaRPr sz="2200"/>
          </a:p>
        </p:txBody>
      </p:sp>
      <p:sp>
        <p:nvSpPr>
          <p:cNvPr id="586" name="Google Shape;586;p50"/>
          <p:cNvSpPr txBox="1">
            <a:spLocks noGrp="1"/>
          </p:cNvSpPr>
          <p:nvPr>
            <p:ph type="subTitle" idx="4294967295"/>
          </p:nvPr>
        </p:nvSpPr>
        <p:spPr>
          <a:xfrm>
            <a:off x="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Previously</a:t>
            </a:r>
            <a:endParaRPr sz="1400"/>
          </a:p>
        </p:txBody>
      </p:sp>
      <p:sp>
        <p:nvSpPr>
          <p:cNvPr id="587" name="Google Shape;587;p50"/>
          <p:cNvSpPr txBox="1">
            <a:spLocks noGrp="1"/>
          </p:cNvSpPr>
          <p:nvPr>
            <p:ph type="subTitle" idx="4294967295"/>
          </p:nvPr>
        </p:nvSpPr>
        <p:spPr>
          <a:xfrm>
            <a:off x="5899150" y="1162050"/>
            <a:ext cx="3244850" cy="33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 rotWithShape="1">
          <a:blip r:embed="rId4">
            <a:alphaModFix/>
          </a:blip>
          <a:srcRect l="23947" t="15814" r="51772" b="15429"/>
          <a:stretch/>
        </p:blipFill>
        <p:spPr>
          <a:xfrm>
            <a:off x="1826874" y="1597300"/>
            <a:ext cx="1740749" cy="2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 rotWithShape="1">
          <a:blip r:embed="rId5">
            <a:alphaModFix/>
          </a:blip>
          <a:srcRect l="23820" t="15978" r="51679" b="7457"/>
          <a:stretch/>
        </p:blipFill>
        <p:spPr>
          <a:xfrm>
            <a:off x="5600325" y="1597303"/>
            <a:ext cx="1740749" cy="30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5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5" name="Google Shape;595;p5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596" name="Google Shape;596;p5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51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Tech</a:t>
            </a:r>
            <a:endParaRPr sz="2200"/>
          </a:p>
        </p:txBody>
      </p:sp>
      <p:sp>
        <p:nvSpPr>
          <p:cNvPr id="604" name="Google Shape;604;p51"/>
          <p:cNvSpPr txBox="1">
            <a:spLocks noGrp="1"/>
          </p:cNvSpPr>
          <p:nvPr>
            <p:ph type="title" idx="4294967295"/>
          </p:nvPr>
        </p:nvSpPr>
        <p:spPr>
          <a:xfrm>
            <a:off x="0" y="1800225"/>
            <a:ext cx="3422650" cy="479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on Angular Material for Design</a:t>
            </a:r>
            <a:endParaRPr/>
          </a:p>
        </p:txBody>
      </p:sp>
      <p:pic>
        <p:nvPicPr>
          <p:cNvPr id="602" name="Google Shape;602;p51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300" y="1170925"/>
            <a:ext cx="1295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2532900" y="3220025"/>
            <a:ext cx="4078200" cy="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—Peter Sondergaard, Senior VP and Global Head of Research at Gartner, Inc.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933200" y="1940100"/>
            <a:ext cx="52776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“Information is the oil of the 21st century, and analytics is the combustion engine.”</a:t>
            </a:r>
            <a:endParaRPr/>
          </a:p>
        </p:txBody>
      </p:sp>
      <p:grpSp>
        <p:nvGrpSpPr>
          <p:cNvPr id="167" name="Google Shape;167;p2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68" name="Google Shape;168;p2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" name="Google Shape;172;p25"/>
          <p:cNvCxnSpPr/>
          <p:nvPr/>
        </p:nvCxnSpPr>
        <p:spPr>
          <a:xfrm>
            <a:off x="8420775" y="790175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52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10" name="Google Shape;610;p52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52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Dashboard Design</a:t>
            </a:r>
            <a:endParaRPr sz="2200"/>
          </a:p>
        </p:txBody>
      </p:sp>
      <p:sp>
        <p:nvSpPr>
          <p:cNvPr id="619" name="Google Shape;619;p52"/>
          <p:cNvSpPr txBox="1">
            <a:spLocks noGrp="1"/>
          </p:cNvSpPr>
          <p:nvPr>
            <p:ph type="title" idx="4294967295"/>
          </p:nvPr>
        </p:nvSpPr>
        <p:spPr>
          <a:xfrm>
            <a:off x="7847013" y="757238"/>
            <a:ext cx="1296987" cy="684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See the latest update in a glance</a:t>
            </a:r>
            <a:endParaRPr sz="1200"/>
          </a:p>
        </p:txBody>
      </p:sp>
      <p:sp>
        <p:nvSpPr>
          <p:cNvPr id="620" name="Google Shape;620;p52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421063" cy="268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Assessment Control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Update &amp; Delete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Download Key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Assessment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Assessment</a:t>
            </a:r>
            <a:endParaRPr sz="1500"/>
          </a:p>
        </p:txBody>
      </p:sp>
      <p:sp>
        <p:nvSpPr>
          <p:cNvPr id="621" name="Google Shape;621;p52"/>
          <p:cNvSpPr txBox="1">
            <a:spLocks noGrp="1"/>
          </p:cNvSpPr>
          <p:nvPr>
            <p:ph type="title" idx="4294967295"/>
          </p:nvPr>
        </p:nvSpPr>
        <p:spPr>
          <a:xfrm>
            <a:off x="7847013" y="2032000"/>
            <a:ext cx="1296987" cy="684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 Color indicators</a:t>
            </a:r>
            <a:endParaRPr sz="1200"/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2"/>
          <p:cNvPicPr preferRelativeResize="0"/>
          <p:nvPr/>
        </p:nvPicPr>
        <p:blipFill rotWithShape="1">
          <a:blip r:embed="rId4">
            <a:alphaModFix/>
          </a:blip>
          <a:srcRect l="23820" t="15978" r="51679" b="7457"/>
          <a:stretch/>
        </p:blipFill>
        <p:spPr>
          <a:xfrm>
            <a:off x="6218006" y="0"/>
            <a:ext cx="2925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/>
          <p:nvPr/>
        </p:nvSpPr>
        <p:spPr>
          <a:xfrm>
            <a:off x="5685975" y="924225"/>
            <a:ext cx="531900" cy="3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53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27" name="Google Shape;627;p53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53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Design</a:t>
            </a:r>
            <a:endParaRPr/>
          </a:p>
        </p:txBody>
      </p:sp>
      <p:sp>
        <p:nvSpPr>
          <p:cNvPr id="632" name="Google Shape;632;p53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Visualisation</a:t>
            </a:r>
            <a:endParaRPr sz="2200"/>
          </a:p>
        </p:txBody>
      </p:sp>
      <p:sp>
        <p:nvSpPr>
          <p:cNvPr id="634" name="Google Shape;634;p53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New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Custom Made Bar Chart for future customization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+"/>
            </a:pPr>
            <a:r>
              <a:rPr lang="en" sz="1500"/>
              <a:t>Better design, using Whitespace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Same as Previous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Resolve status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Pie chart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Time Machine</a:t>
            </a:r>
            <a:endParaRPr sz="1500"/>
          </a:p>
        </p:txBody>
      </p:sp>
      <p:pic>
        <p:nvPicPr>
          <p:cNvPr id="633" name="Google Shape;633;p53"/>
          <p:cNvPicPr preferRelativeResize="0"/>
          <p:nvPr/>
        </p:nvPicPr>
        <p:blipFill rotWithShape="1">
          <a:blip r:embed="rId3">
            <a:alphaModFix/>
          </a:blip>
          <a:srcRect b="15931"/>
          <a:stretch/>
        </p:blipFill>
        <p:spPr>
          <a:xfrm>
            <a:off x="81325" y="4590888"/>
            <a:ext cx="577831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3"/>
          <p:cNvPicPr preferRelativeResize="0"/>
          <p:nvPr/>
        </p:nvPicPr>
        <p:blipFill rotWithShape="1">
          <a:blip r:embed="rId4">
            <a:alphaModFix/>
          </a:blip>
          <a:srcRect l="23949" t="16210" r="51877" b="8534"/>
          <a:stretch/>
        </p:blipFill>
        <p:spPr>
          <a:xfrm>
            <a:off x="6217996" y="0"/>
            <a:ext cx="2936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4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41" name="Google Shape;641;p54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54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sp>
        <p:nvSpPr>
          <p:cNvPr id="646" name="Google Shape;646;p54"/>
          <p:cNvSpPr txBox="1">
            <a:spLocks noGrp="1"/>
          </p:cNvSpPr>
          <p:nvPr>
            <p:ph type="title"/>
          </p:nvPr>
        </p:nvSpPr>
        <p:spPr>
          <a:xfrm>
            <a:off x="458800" y="439550"/>
            <a:ext cx="34215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Angular &amp; Typescript</a:t>
            </a:r>
            <a:endParaRPr sz="2200"/>
          </a:p>
        </p:txBody>
      </p:sp>
      <p:sp>
        <p:nvSpPr>
          <p:cNvPr id="647" name="Google Shape;647;p54"/>
          <p:cNvSpPr txBox="1">
            <a:spLocks noGrp="1"/>
          </p:cNvSpPr>
          <p:nvPr>
            <p:ph type="title" idx="4294967295"/>
          </p:nvPr>
        </p:nvSpPr>
        <p:spPr>
          <a:xfrm>
            <a:off x="0" y="1030288"/>
            <a:ext cx="3941763" cy="3017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Angular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Reactivity through data binding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Ables the creation isolated components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Reusability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Typescript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Code scalability with “Interface oriented development”</a:t>
            </a:r>
            <a:endParaRPr sz="1500"/>
          </a:p>
        </p:txBody>
      </p:sp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725" y="700000"/>
            <a:ext cx="2901550" cy="31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5"/>
          <p:cNvPicPr preferRelativeResize="0"/>
          <p:nvPr/>
        </p:nvPicPr>
        <p:blipFill rotWithShape="1">
          <a:blip r:embed="rId4">
            <a:alphaModFix/>
          </a:blip>
          <a:srcRect l="7510"/>
          <a:stretch/>
        </p:blipFill>
        <p:spPr>
          <a:xfrm>
            <a:off x="180825" y="1473450"/>
            <a:ext cx="5015175" cy="16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5"/>
          <p:cNvSpPr/>
          <p:nvPr/>
        </p:nvSpPr>
        <p:spPr>
          <a:xfrm>
            <a:off x="5326338" y="2034375"/>
            <a:ext cx="6027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55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57" name="Google Shape;657;p55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5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55"/>
          <p:cNvSpPr txBox="1"/>
          <p:nvPr/>
        </p:nvSpPr>
        <p:spPr>
          <a:xfrm>
            <a:off x="612200" y="4658738"/>
            <a:ext cx="1657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Design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5">
            <a:alphaModFix/>
          </a:blip>
          <a:srcRect t="3005" b="28052"/>
          <a:stretch/>
        </p:blipFill>
        <p:spPr>
          <a:xfrm>
            <a:off x="56950" y="4590887"/>
            <a:ext cx="700852" cy="4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/>
          <p:nvPr/>
        </p:nvSpPr>
        <p:spPr>
          <a:xfrm>
            <a:off x="1856775" y="-143475"/>
            <a:ext cx="5430300" cy="5430300"/>
          </a:xfrm>
          <a:prstGeom prst="ellipse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6"/>
          <p:cNvSpPr/>
          <p:nvPr/>
        </p:nvSpPr>
        <p:spPr>
          <a:xfrm flipH="1">
            <a:off x="-9" y="1862963"/>
            <a:ext cx="5608281" cy="3280502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FE522F"/>
              </a:gs>
              <a:gs pos="100000">
                <a:srgbClr val="FE927C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6"/>
          <p:cNvSpPr txBox="1">
            <a:spLocks noGrp="1"/>
          </p:cNvSpPr>
          <p:nvPr>
            <p:ph type="title"/>
          </p:nvPr>
        </p:nvSpPr>
        <p:spPr>
          <a:xfrm>
            <a:off x="2721425" y="1712225"/>
            <a:ext cx="3701700" cy="16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Conclusion</a:t>
            </a:r>
            <a:endParaRPr sz="3600"/>
          </a:p>
        </p:txBody>
      </p:sp>
      <p:grpSp>
        <p:nvGrpSpPr>
          <p:cNvPr id="670" name="Google Shape;670;p5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71" name="Google Shape;671;p5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9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11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6" name="Rectangle 13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8" name="Group 17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22">
            <a:extLst>
              <a:ext uri="{FF2B5EF4-FFF2-40B4-BE49-F238E27FC236}">
                <a16:creationId xmlns:a16="http://schemas.microsoft.com/office/drawing/2014/main" id="{39026F13-499B-4EC7-B5BA-99A52E90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" y="342900"/>
            <a:ext cx="8461207" cy="44577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16A5DE-7EF8-4909-BE20-DB12E461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6" r="10713"/>
          <a:stretch/>
        </p:blipFill>
        <p:spPr>
          <a:xfrm>
            <a:off x="462552" y="466344"/>
            <a:ext cx="3282376" cy="4210812"/>
          </a:xfrm>
          <a:prstGeom prst="rect">
            <a:avLst/>
          </a:prstGeom>
        </p:spPr>
      </p:pic>
      <p:sp>
        <p:nvSpPr>
          <p:cNvPr id="60" name="Rectangle 24">
            <a:extLst>
              <a:ext uri="{FF2B5EF4-FFF2-40B4-BE49-F238E27FC236}">
                <a16:creationId xmlns:a16="http://schemas.microsoft.com/office/drawing/2014/main" id="{6D4A3EB8-C534-4357-BED1-BD137862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53" y="466344"/>
            <a:ext cx="8215884" cy="42108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22928-9907-4918-BB49-6B495F06B52E}"/>
              </a:ext>
            </a:extLst>
          </p:cNvPr>
          <p:cNvSpPr txBox="1"/>
          <p:nvPr/>
        </p:nvSpPr>
        <p:spPr>
          <a:xfrm>
            <a:off x="4014936" y="1011633"/>
            <a:ext cx="4287254" cy="228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ADAPT LEARNING 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3FA13F65-6422-4EBC-B70B-E95950B2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8473" y="33511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28">
            <a:extLst>
              <a:ext uri="{FF2B5EF4-FFF2-40B4-BE49-F238E27FC236}">
                <a16:creationId xmlns:a16="http://schemas.microsoft.com/office/drawing/2014/main" id="{74EC5015-DFE8-4264-BCD5-E4D5A3EEF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30">
            <a:extLst>
              <a:ext uri="{FF2B5EF4-FFF2-40B4-BE49-F238E27FC236}">
                <a16:creationId xmlns:a16="http://schemas.microsoft.com/office/drawing/2014/main" id="{E6A8CE91-4412-4504-94E5-903CCFE92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2928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32">
            <a:extLst>
              <a:ext uri="{FF2B5EF4-FFF2-40B4-BE49-F238E27FC236}">
                <a16:creationId xmlns:a16="http://schemas.microsoft.com/office/drawing/2014/main" id="{DC3B8F69-5432-41A9-80AA-ECBDFA57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198" y="819088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0D70C8A-A50E-4B41-86A2-E2F8558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81" y="458216"/>
            <a:ext cx="8195838" cy="4227067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89" y="582930"/>
            <a:ext cx="7948422" cy="397764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35C17-03C9-409D-B0B9-EC566812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626" y="1065529"/>
            <a:ext cx="2599905" cy="3012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What is Adapt Learning 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6A293-38B5-47B3-B5FB-774DFDB49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389" y="1065529"/>
            <a:ext cx="4136068" cy="3012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E-learning authoring tool that creates fully responsive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 is a free and easy to use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HTML 5 E-Learning</a:t>
            </a:r>
          </a:p>
          <a:p>
            <a:pPr marL="285750" indent="-182880" algn="l" defTabSz="914400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any devices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4298" y="1543050"/>
            <a:ext cx="0" cy="20574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1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2000"/>
                <a:satMod val="160000"/>
              </a:schemeClr>
            </a:gs>
            <a:gs pos="77000">
              <a:schemeClr val="bg1">
                <a:tint val="100000"/>
                <a:shade val="73000"/>
                <a:satMod val="155000"/>
              </a:schemeClr>
            </a:gs>
            <a:gs pos="100000">
              <a:schemeClr val="bg1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EFDCDD6-2444-445B-B2A6-41F0C73EF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74824" cy="5143500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16BDA-E2B3-494F-8695-EC4596E8FF8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42011" y="847026"/>
            <a:ext cx="4493893" cy="34494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3000"/>
              </a:lnSpc>
              <a:spcBef>
                <a:spcPct val="0"/>
              </a:spcBef>
            </a:pPr>
            <a:r>
              <a:rPr lang="en-US" sz="4500" cap="all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What is Adapt Authoring Tool?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F28772-B422-402E-B5DE-1B9D7D9C4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4824" y="0"/>
            <a:ext cx="3169176" cy="5143500"/>
          </a:xfrm>
          <a:prstGeom prst="rect">
            <a:avLst/>
          </a:prstGeom>
          <a:blipFill dpi="0" rotWithShape="1">
            <a:blip r:embed="rId2">
              <a:alphaModFix amt="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FA118-F030-4A53-866B-BAD9E6CCF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3174" y="845820"/>
            <a:ext cx="2123013" cy="34494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spc="80" dirty="0">
                <a:solidFill>
                  <a:srgbClr val="FFFFFF"/>
                </a:solidFill>
              </a:rPr>
              <a:t>Create responsive e-learning courses without  programming knowledge</a:t>
            </a:r>
          </a:p>
          <a:p>
            <a:pPr marL="285750" indent="-285750" algn="l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spc="80" dirty="0">
                <a:solidFill>
                  <a:srgbClr val="FFFFFF"/>
                </a:solidFill>
              </a:rPr>
              <a:t>Allows you to quickly build content using the Adapt Framework</a:t>
            </a:r>
          </a:p>
        </p:txBody>
      </p:sp>
    </p:spTree>
    <p:extLst>
      <p:ext uri="{BB962C8B-B14F-4D97-AF65-F5344CB8AC3E}">
        <p14:creationId xmlns:p14="http://schemas.microsoft.com/office/powerpoint/2010/main" val="160880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2C9F0CC-9F30-4B99-AC35-5A6C416A0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CAB1542-37D9-40FF-950F-0EC48513061F}"/>
              </a:ext>
            </a:extLst>
          </p:cNvPr>
          <p:cNvSpPr txBox="1">
            <a:spLocks/>
          </p:cNvSpPr>
          <p:nvPr/>
        </p:nvSpPr>
        <p:spPr>
          <a:xfrm>
            <a:off x="800100" y="481945"/>
            <a:ext cx="7543800" cy="10287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lang="en-US" sz="1600" i="0" kern="1200" cap="none" spc="0" baseline="0">
                <a:solidFill>
                  <a:schemeClr val="lt1"/>
                </a:solidFill>
                <a:effectLst/>
                <a:latin typeface="+mj-lt"/>
                <a:ea typeface="+mn-ea"/>
                <a:cs typeface="+mn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What is Adapt Framework Tool?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13192DD-5EAC-464B-9840-BBBB146AD80C}"/>
              </a:ext>
            </a:extLst>
          </p:cNvPr>
          <p:cNvSpPr txBox="1">
            <a:spLocks/>
          </p:cNvSpPr>
          <p:nvPr/>
        </p:nvSpPr>
        <p:spPr>
          <a:xfrm>
            <a:off x="5092318" y="436822"/>
            <a:ext cx="2644640" cy="7426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lang="en-US" sz="1600" i="0" kern="1200" cap="none" spc="0" baseline="0">
                <a:solidFill>
                  <a:schemeClr val="lt1"/>
                </a:solidFill>
                <a:effectLst/>
                <a:latin typeface="+mj-lt"/>
                <a:ea typeface="+mn-ea"/>
                <a:cs typeface="+mn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lang="en-US" sz="2000" dirty="0"/>
          </a:p>
        </p:txBody>
      </p:sp>
      <p:graphicFrame>
        <p:nvGraphicFramePr>
          <p:cNvPr id="14" name="Subtitle 2">
            <a:extLst>
              <a:ext uri="{FF2B5EF4-FFF2-40B4-BE49-F238E27FC236}">
                <a16:creationId xmlns:a16="http://schemas.microsoft.com/office/drawing/2014/main" id="{7F21CEAA-973F-40C0-8F15-F71ABD07F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649733"/>
              </p:ext>
            </p:extLst>
          </p:nvPr>
        </p:nvGraphicFramePr>
        <p:xfrm>
          <a:off x="800100" y="1732547"/>
          <a:ext cx="7543800" cy="2794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85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7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7" name="Rectangle 51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8" name="Rectangle 53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58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60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" y="342900"/>
            <a:ext cx="8461207" cy="44577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1" name="Rectangle 62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53" y="466344"/>
            <a:ext cx="8215884" cy="42108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6637-0E40-4F6B-8D07-CF585619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77" y="2744332"/>
            <a:ext cx="7299580" cy="1098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en-US" sz="4500" cap="all" spc="-10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</p:txBody>
      </p:sp>
      <p:sp>
        <p:nvSpPr>
          <p:cNvPr id="82" name="Rectangle 64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33511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3" name="Straight Connector 66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763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8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636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70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7635" y="819088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Warning">
            <a:extLst>
              <a:ext uri="{FF2B5EF4-FFF2-40B4-BE49-F238E27FC236}">
                <a16:creationId xmlns:a16="http://schemas.microsoft.com/office/drawing/2014/main" id="{C45A49F3-329F-4231-8CE7-AA0EFD0A9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4703" y="1046379"/>
            <a:ext cx="1662531" cy="16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9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</a:t>
            </a:r>
            <a:r>
              <a:rPr lang="en"/>
              <a:t>t</a:t>
            </a:r>
            <a:r>
              <a:rPr lang="en">
                <a:solidFill>
                  <a:srgbClr val="FFFFFF"/>
                </a:solidFill>
              </a:rPr>
              <a:t>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Scope and timeline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it works and its’ 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it for the future?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Leap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underlying architecture &amp; Technology used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 rot="10800000">
            <a:off x="67849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6"/>
          <p:cNvCxnSpPr/>
          <p:nvPr/>
        </p:nvCxnSpPr>
        <p:spPr>
          <a:xfrm rot="10800000">
            <a:off x="67849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6"/>
          <p:cNvCxnSpPr/>
          <p:nvPr/>
        </p:nvCxnSpPr>
        <p:spPr>
          <a:xfrm rot="10800000">
            <a:off x="720000" y="1892060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720000" y="3411935"/>
            <a:ext cx="1635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6"/>
          <p:cNvCxnSpPr/>
          <p:nvPr/>
        </p:nvCxnSpPr>
        <p:spPr>
          <a:xfrm>
            <a:off x="4572600" y="1726300"/>
            <a:ext cx="0" cy="2193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0" name="Google Shape;190;p26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191" name="Google Shape;191;p26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" y="342900"/>
            <a:ext cx="8461207" cy="445770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53" y="466344"/>
            <a:ext cx="8215884" cy="4210812"/>
          </a:xfrm>
          <a:prstGeom prst="rect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0505-EB8B-4F0F-828B-A27E007B5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1315994"/>
            <a:ext cx="7395410" cy="2254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en-US" sz="7200" cap="all" spc="-10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33511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7635" y="341526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6365" y="341526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7635" y="825498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96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2000"/>
                <a:satMod val="160000"/>
              </a:schemeClr>
            </a:gs>
            <a:gs pos="77000">
              <a:schemeClr val="bg1">
                <a:tint val="100000"/>
                <a:shade val="73000"/>
                <a:satMod val="155000"/>
              </a:schemeClr>
            </a:gs>
            <a:gs pos="100000">
              <a:schemeClr val="bg1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950797"/>
            <a:ext cx="1567331" cy="483971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DCDD6-2444-445B-B2A6-41F0C73EF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74824" cy="5143500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35B8E-9C6C-4404-AB24-E9E28D0F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11" y="847026"/>
            <a:ext cx="4493893" cy="34494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</a:pPr>
            <a:r>
              <a:rPr lang="en-US" sz="4500" cap="all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COMMUNITY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28772-B422-402E-B5DE-1B9D7D9C4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4824" y="0"/>
            <a:ext cx="3169176" cy="5143500"/>
          </a:xfrm>
          <a:prstGeom prst="rect">
            <a:avLst/>
          </a:prstGeom>
          <a:blipFill dpi="0" rotWithShape="1">
            <a:blip r:embed="rId2">
              <a:alphaModFix amt="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8751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0D70C8A-A50E-4B41-86A2-E2F8558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81" y="458216"/>
            <a:ext cx="8195838" cy="4227067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89" y="582930"/>
            <a:ext cx="7948422" cy="397764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4298" y="1543050"/>
            <a:ext cx="0" cy="20574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64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5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684" name="Google Shape;684;p5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58"/>
          <p:cNvSpPr txBox="1">
            <a:spLocks noGrp="1"/>
          </p:cNvSpPr>
          <p:nvPr>
            <p:ph type="ctrTitle"/>
          </p:nvPr>
        </p:nvSpPr>
        <p:spPr>
          <a:xfrm>
            <a:off x="336450" y="1631975"/>
            <a:ext cx="8471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Q&amp;A ? Q&amp;A : </a:t>
            </a:r>
            <a:r>
              <a:rPr lang="en" sz="5000">
                <a:solidFill>
                  <a:schemeClr val="lt1"/>
                </a:solidFill>
              </a:rPr>
              <a:t>Thanks!</a:t>
            </a:r>
            <a:endParaRPr sz="5000"/>
          </a:p>
        </p:txBody>
      </p:sp>
      <p:cxnSp>
        <p:nvCxnSpPr>
          <p:cNvPr id="689" name="Google Shape;689;p58"/>
          <p:cNvCxnSpPr/>
          <p:nvPr/>
        </p:nvCxnSpPr>
        <p:spPr>
          <a:xfrm>
            <a:off x="720000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58"/>
          <p:cNvSpPr txBox="1"/>
          <p:nvPr/>
        </p:nvSpPr>
        <p:spPr>
          <a:xfrm>
            <a:off x="152400" y="2677400"/>
            <a:ext cx="30000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The Great Leap into the abyss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7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07" name="Google Shape;207;p27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1" name="Google Shape;211;p27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journey of a thousand miles begins with a single step”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l="13315" r="11962"/>
          <a:stretch/>
        </p:blipFill>
        <p:spPr>
          <a:xfrm>
            <a:off x="5854875" y="0"/>
            <a:ext cx="25659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20" name="Google Shape;220;p28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" name="Google Shape;224;p28"/>
          <p:cNvCxnSpPr/>
          <p:nvPr/>
        </p:nvCxnSpPr>
        <p:spPr>
          <a:xfrm>
            <a:off x="720000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522F"/>
            </a:gs>
            <a:gs pos="100000">
              <a:srgbClr val="FE927C"/>
            </a:gs>
          </a:gsLst>
          <a:lin ang="0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Exserlan?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2010000" y="2181600"/>
            <a:ext cx="5124000" cy="18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project is meant to create a real time learning analytics system to aid lecturers to gather instant insights into learners' progress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32" name="Google Shape;232;p29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6" name="Google Shape;236;p29"/>
          <p:cNvCxnSpPr/>
          <p:nvPr/>
        </p:nvCxnSpPr>
        <p:spPr>
          <a:xfrm>
            <a:off x="8420775" y="36955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l="12569" r="15724" b="282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Start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4" name="Google Shape;244;p30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45" name="Google Shape;245;p30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927C"/>
            </a:gs>
            <a:gs pos="100000">
              <a:srgbClr val="FE522F"/>
            </a:gs>
          </a:gsLst>
          <a:lin ang="2698631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Been Given?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Lecturer’s would input the Database ID and Access Key taken from SurveyJS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Page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Controls the refreshes of data at a set rate requesting from SurveyJS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4"/>
          </p:nvPr>
        </p:nvSpPr>
        <p:spPr>
          <a:xfrm>
            <a:off x="5606250" y="2848825"/>
            <a:ext cx="1728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controller</a:t>
            </a:r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167750" y="4704850"/>
            <a:ext cx="808500" cy="92100"/>
            <a:chOff x="3570750" y="4704850"/>
            <a:chExt cx="808500" cy="92100"/>
          </a:xfrm>
        </p:grpSpPr>
        <p:sp>
          <p:nvSpPr>
            <p:cNvPr id="259" name="Google Shape;259;p31"/>
            <p:cNvSpPr/>
            <p:nvPr/>
          </p:nvSpPr>
          <p:spPr>
            <a:xfrm>
              <a:off x="3570750" y="4704850"/>
              <a:ext cx="92100" cy="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8095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0483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287150" y="4704850"/>
              <a:ext cx="92100" cy="92100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31"/>
          <p:cNvCxnSpPr/>
          <p:nvPr/>
        </p:nvCxnSpPr>
        <p:spPr>
          <a:xfrm>
            <a:off x="8420775" y="418900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l="13992" t="8164" r="27459" b="54195"/>
          <a:stretch/>
        </p:blipFill>
        <p:spPr>
          <a:xfrm>
            <a:off x="996650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l="14552" t="22136" r="39640" b="48414"/>
          <a:stretch/>
        </p:blipFill>
        <p:spPr>
          <a:xfrm>
            <a:off x="4768038" y="1576625"/>
            <a:ext cx="3405326" cy="12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819</Words>
  <Application>Microsoft Office PowerPoint</Application>
  <PresentationFormat>On-screen Show (16:9)</PresentationFormat>
  <Paragraphs>186</Paragraphs>
  <Slides>43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BenchNine</vt:lpstr>
      <vt:lpstr>Garamond</vt:lpstr>
      <vt:lpstr>Open Sans</vt:lpstr>
      <vt:lpstr>Muli</vt:lpstr>
      <vt:lpstr>Arial</vt:lpstr>
      <vt:lpstr>Century Gothic</vt:lpstr>
      <vt:lpstr>Montserrat</vt:lpstr>
      <vt:lpstr>Montserrat SemiBold</vt:lpstr>
      <vt:lpstr>Savon</vt:lpstr>
      <vt:lpstr>FYPJ Exserlan Realtime Data Visualisation</vt:lpstr>
      <vt:lpstr>So outdated!</vt:lpstr>
      <vt:lpstr>—Peter Sondergaard, Senior VP and Global Head of Research at Gartner, Inc.</vt:lpstr>
      <vt:lpstr>Introduction</vt:lpstr>
      <vt:lpstr>01. The Great Leap into the abyss</vt:lpstr>
      <vt:lpstr>01. Introduction</vt:lpstr>
      <vt:lpstr>What is Exserlan?</vt:lpstr>
      <vt:lpstr>The Start</vt:lpstr>
      <vt:lpstr>What’s Been Given?</vt:lpstr>
      <vt:lpstr>Visualisation</vt:lpstr>
      <vt:lpstr>Timeline</vt:lpstr>
      <vt:lpstr>Architecture</vt:lpstr>
      <vt:lpstr>Exserlan Understanding</vt:lpstr>
      <vt:lpstr>How it works: Prerequisite (Saving Course)</vt:lpstr>
      <vt:lpstr>How it works</vt:lpstr>
      <vt:lpstr>How does it benefits me as a lecturer?</vt:lpstr>
      <vt:lpstr>What’s included</vt:lpstr>
      <vt:lpstr>Resolve Status</vt:lpstr>
      <vt:lpstr>The Time Machine</vt:lpstr>
      <vt:lpstr>Difficulties Face</vt:lpstr>
      <vt:lpstr>Scary Fact That I found out</vt:lpstr>
      <vt:lpstr>02. The Leap Exserlan-Angular</vt:lpstr>
      <vt:lpstr>Tackling Various Issues</vt:lpstr>
      <vt:lpstr>Solution Architecture</vt:lpstr>
      <vt:lpstr>Solution Architecture</vt:lpstr>
      <vt:lpstr>Solution Architecture</vt:lpstr>
      <vt:lpstr>User Journey</vt:lpstr>
      <vt:lpstr>Design</vt:lpstr>
      <vt:lpstr>Design Tech</vt:lpstr>
      <vt:lpstr>Dashboard Design</vt:lpstr>
      <vt:lpstr>Data Visualisation</vt:lpstr>
      <vt:lpstr>Angular &amp; Typescript</vt:lpstr>
      <vt:lpstr>PowerPoint Presentation</vt:lpstr>
      <vt:lpstr>4. Conclusion</vt:lpstr>
      <vt:lpstr>PowerPoint Presentation</vt:lpstr>
      <vt:lpstr>What is Adapt Learning ? </vt:lpstr>
      <vt:lpstr>What is Adapt Authoring Tool?</vt:lpstr>
      <vt:lpstr>PowerPoint Presentation</vt:lpstr>
      <vt:lpstr>Challenges</vt:lpstr>
      <vt:lpstr>SOLUTION</vt:lpstr>
      <vt:lpstr>COMMUNITY</vt:lpstr>
      <vt:lpstr>PowerPoint Presentation</vt:lpstr>
      <vt:lpstr>Q&amp;A ? Q&amp;A :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FYPJ Exserlan Realtime Data Visualisation</dc:title>
  <dc:creator>Judgement</dc:creator>
  <cp:lastModifiedBy>Judgement</cp:lastModifiedBy>
  <cp:revision>3</cp:revision>
  <dcterms:created xsi:type="dcterms:W3CDTF">2019-12-29T12:42:26Z</dcterms:created>
  <dcterms:modified xsi:type="dcterms:W3CDTF">2019-12-29T13:35:06Z</dcterms:modified>
</cp:coreProperties>
</file>